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6" r:id="rId1"/>
  </p:sldMasterIdLst>
  <p:notesMasterIdLst>
    <p:notesMasterId r:id="rId13"/>
  </p:notesMasterIdLst>
  <p:handoutMasterIdLst>
    <p:handoutMasterId r:id="rId14"/>
  </p:handoutMasterIdLst>
  <p:sldIdLst>
    <p:sldId id="256" r:id="rId2"/>
    <p:sldId id="512" r:id="rId3"/>
    <p:sldId id="488" r:id="rId4"/>
    <p:sldId id="513" r:id="rId5"/>
    <p:sldId id="514" r:id="rId6"/>
    <p:sldId id="505" r:id="rId7"/>
    <p:sldId id="510" r:id="rId8"/>
    <p:sldId id="517" r:id="rId9"/>
    <p:sldId id="520" r:id="rId10"/>
    <p:sldId id="506" r:id="rId11"/>
    <p:sldId id="511" r:id="rId12"/>
  </p:sldIdLst>
  <p:sldSz cx="9144000" cy="6858000" type="screen4x3"/>
  <p:notesSz cx="6669088" cy="9926638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0000"/>
    <a:srgbClr val="FFFFFF"/>
    <a:srgbClr val="7F2F7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66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22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E2EB9-F26B-4775-A4DF-77B536D102D5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7CDB0-2365-492C-9404-32B8B366CA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76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1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tr-TR" dirty="0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1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tr-TR" dirty="0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1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tr-TR" dirty="0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1"/>
            <a:ext cx="6669088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tr-TR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1" y="1"/>
            <a:ext cx="2883763" cy="48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779151" y="1"/>
            <a:ext cx="2883763" cy="48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488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55663" y="744538"/>
            <a:ext cx="4951412" cy="37147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80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889211" y="4715153"/>
            <a:ext cx="4884490" cy="446009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tr-TR" noProof="0" smtClean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1" y="9430307"/>
            <a:ext cx="2883763" cy="48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0" hangingPunct="0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779151" y="9430307"/>
            <a:ext cx="2883763" cy="489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F89F9B4-F859-4C2C-9DD8-90937A6653E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15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82917CB-25EA-4DB9-917D-561502865BFB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1507" name="Text Box 1"/>
          <p:cNvSpPr txBox="1">
            <a:spLocks noChangeArrowheads="1"/>
          </p:cNvSpPr>
          <p:nvPr/>
        </p:nvSpPr>
        <p:spPr bwMode="auto">
          <a:xfrm>
            <a:off x="1111515" y="744498"/>
            <a:ext cx="4446058" cy="372249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</a:pPr>
            <a:endParaRPr lang="tr-TR" dirty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body"/>
          </p:nvPr>
        </p:nvSpPr>
        <p:spPr>
          <a:xfrm>
            <a:off x="889211" y="4715154"/>
            <a:ext cx="4886034" cy="4463540"/>
          </a:xfrm>
          <a:noFill/>
          <a:ln/>
        </p:spPr>
        <p:txBody>
          <a:bodyPr wrap="none" anchor="ctr"/>
          <a:lstStyle/>
          <a:p>
            <a:endParaRPr lang="tr-T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F89F9B4-F859-4C2C-9DD8-90937A6653EE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364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F89F9B4-F859-4C2C-9DD8-90937A6653EE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171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F89F9B4-F859-4C2C-9DD8-90937A6653EE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966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F89F9B4-F859-4C2C-9DD8-90937A6653EE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4902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3F89F9B4-F859-4C2C-9DD8-90937A6653EE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5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7C7140D-8FF1-4512-8749-1BEE947531C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323A5-A887-4488-A710-F142EFD3F92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CC0F2160-28A5-4A92-98C6-2D0E14B648B1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3550"/>
            <a:ext cx="7766050" cy="14335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9F8E4-52C3-447D-8091-477EA65630C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10" name="Picture 9" descr="ou_logo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7500958" y="6357958"/>
            <a:ext cx="1571604" cy="466088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4224B004-9C66-44F4-850D-E7D4D68AD50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231250DA-94AF-48F7-95E8-B057ED6E2B9B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en-GB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56D2A4-29F1-46AD-AD3B-3A59859C06AC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F2517FF-E6F4-424A-8D9A-15EDF4F62329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8BE4732-D00D-4B9A-B7F7-A2D3E826845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F59850DB-9197-44A0-BD84-989FBC2410CD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36EDF46-A2AB-4BD0-B8DB-0FD7DF8DBF65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9" descr="ou_logo.jp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7500958" y="6357958"/>
            <a:ext cx="1571604" cy="466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4000" dirty="0" smtClean="0"/>
              <a:t> </a:t>
            </a: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r-TR" sz="1800" dirty="0" smtClean="0"/>
              <a:t>Nergis Enmutlu Elpe</a:t>
            </a:r>
          </a:p>
          <a:p>
            <a:r>
              <a:rPr lang="tr-TR" sz="1800" dirty="0" smtClean="0"/>
              <a:t>Intermediate Level Specialist </a:t>
            </a:r>
          </a:p>
        </p:txBody>
      </p:sp>
      <p:pic>
        <p:nvPicPr>
          <p:cNvPr id="5" name="Picture 4" descr="ou_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9965" y="6096928"/>
            <a:ext cx="2084581" cy="618220"/>
          </a:xfrm>
          <a:prstGeom prst="rect">
            <a:avLst/>
          </a:prstGeom>
        </p:spPr>
      </p:pic>
      <p:pic>
        <p:nvPicPr>
          <p:cNvPr id="6" name="Picture 5" descr="_MG_3876.JPG"/>
          <p:cNvPicPr>
            <a:picLocks noChangeAspect="1"/>
          </p:cNvPicPr>
          <p:nvPr/>
        </p:nvPicPr>
        <p:blipFill>
          <a:blip r:embed="rId4" cstate="screen">
            <a:duotone>
              <a:schemeClr val="bg2">
                <a:shade val="45000"/>
                <a:satMod val="135000"/>
              </a:schemeClr>
              <a:prstClr val="white"/>
            </a:duotone>
            <a:lum contrast="10000"/>
          </a:blip>
          <a:stretch>
            <a:fillRect/>
          </a:stretch>
        </p:blipFill>
        <p:spPr>
          <a:xfrm>
            <a:off x="2357422" y="357166"/>
            <a:ext cx="6786578" cy="4524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2" y="5996287"/>
            <a:ext cx="2592288" cy="77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sz="2400" dirty="0" smtClean="0">
                <a:solidFill>
                  <a:srgbClr val="00479A"/>
                </a:solidFill>
                <a:latin typeface="GillSansMTPro-Book"/>
              </a:rPr>
              <a:t/>
            </a:r>
            <a:br>
              <a:rPr lang="tr-TR" sz="2400" dirty="0" smtClean="0">
                <a:solidFill>
                  <a:srgbClr val="00479A"/>
                </a:solidFill>
                <a:latin typeface="GillSansMTPro-Book"/>
              </a:rPr>
            </a:br>
            <a:r>
              <a:rPr lang="tr-TR" sz="3100" dirty="0" smtClean="0">
                <a:solidFill>
                  <a:srgbClr val="00479A"/>
                </a:solidFill>
                <a:latin typeface="GillSansMTPro-Book"/>
              </a:rPr>
              <a:t>My</a:t>
            </a:r>
            <a:r>
              <a:rPr lang="tr-TR" sz="3100" dirty="0" smtClean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3100" dirty="0" smtClean="0">
                <a:solidFill>
                  <a:srgbClr val="00479A"/>
                </a:solidFill>
                <a:latin typeface="GillSansMTPro-Book"/>
              </a:rPr>
              <a:t>Lab </a:t>
            </a:r>
            <a:r>
              <a:rPr lang="tr-TR" sz="3100" dirty="0">
                <a:solidFill>
                  <a:srgbClr val="00479A"/>
                </a:solidFill>
                <a:latin typeface="GillSansMTPro-Book"/>
              </a:rPr>
              <a:t>kullanımının </a:t>
            </a:r>
            <a:r>
              <a:rPr lang="tr-TR" sz="3100" dirty="0" smtClean="0">
                <a:solidFill>
                  <a:srgbClr val="00479A"/>
                </a:solidFill>
                <a:latin typeface="GillSansMTPro-Book"/>
              </a:rPr>
              <a:t>yarattığı farklar</a:t>
            </a:r>
            <a:r>
              <a:rPr lang="tr-TR" sz="2400" dirty="0">
                <a:solidFill>
                  <a:srgbClr val="00479A"/>
                </a:solidFill>
                <a:latin typeface="GillSansMTPro-Book"/>
              </a:rPr>
              <a:t/>
            </a:r>
            <a:br>
              <a:rPr lang="tr-TR" sz="2400" dirty="0">
                <a:solidFill>
                  <a:srgbClr val="00479A"/>
                </a:solidFill>
                <a:latin typeface="GillSansMTPro-Book"/>
              </a:rPr>
            </a:br>
            <a:endParaRPr lang="tr-TR" sz="2400" dirty="0">
              <a:solidFill>
                <a:srgbClr val="00479A"/>
              </a:solidFill>
              <a:latin typeface="GillSansMTPro-Boo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tr-TR" dirty="0" smtClean="0"/>
              <a:t>Öğretim ve öğrenimin okul dışında sürekliliği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Sınıf içi zamanın planlanması ve kullanımında verimlilik 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Özellikle gramer, kelime bilgisi ve okuduğunu anlama başarısında artış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Eksiklikleri ve kuvvetli yönleri hakkında daha bilinçli öğrenciler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Teknolojiyi öğrenim amaçlı kullanmaya alışan 21.yüzyıl becerilerine sahip öğrenciler</a:t>
            </a:r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5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14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Nergis.enmutlu@ozyegin.edu.tr</a:t>
            </a:r>
            <a:endParaRPr lang="tr-TR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474754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3.bp.blogspot.com/--Rq9ITUuJ-E/Tenw7-YrlPI/AAAAAAAAARc/QuXJJeGCG3s/s1600/tesekkurle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06"/>
          <a:stretch/>
        </p:blipFill>
        <p:spPr bwMode="auto">
          <a:xfrm>
            <a:off x="1351756" y="2863871"/>
            <a:ext cx="5524500" cy="122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83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2800" dirty="0">
                <a:solidFill>
                  <a:srgbClr val="00479A"/>
                </a:solidFill>
                <a:latin typeface="GillSansMTPro-Book"/>
              </a:rPr>
              <a:t>www.My</a:t>
            </a:r>
            <a:r>
              <a:rPr lang="tr-TR" sz="28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>
                <a:solidFill>
                  <a:srgbClr val="00479A"/>
                </a:solidFill>
                <a:latin typeface="GillSansMTPro-Book"/>
              </a:rPr>
              <a:t>Lab.com</a:t>
            </a:r>
            <a:endParaRPr lang="tr-TR" dirty="0"/>
          </a:p>
        </p:txBody>
      </p:sp>
      <p:pic>
        <p:nvPicPr>
          <p:cNvPr id="4" name="Content Placeholder 3" descr="C:\Users\nergise\Pictures\MyLAB.PN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620668"/>
            <a:ext cx="8153400" cy="44548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42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>
                <a:solidFill>
                  <a:srgbClr val="00479A"/>
                </a:solidFill>
                <a:latin typeface="GillSansMTPro-Book"/>
              </a:rPr>
              <a:t>www.My</a:t>
            </a:r>
            <a:r>
              <a:rPr lang="tr-TR" sz="28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>
                <a:solidFill>
                  <a:srgbClr val="00479A"/>
                </a:solidFill>
                <a:latin typeface="GillSansMTPro-Book"/>
              </a:rPr>
              <a:t>Lab.com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fld id="{B950ED59-25BA-4EC4-AD3F-E52CC2FCCD08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1714488"/>
            <a:ext cx="721523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800" dirty="0" smtClean="0">
                <a:solidFill>
                  <a:schemeClr val="tx1"/>
                </a:solidFill>
                <a:latin typeface="+mn-lt"/>
              </a:rPr>
              <a:t>      </a:t>
            </a:r>
            <a:r>
              <a:rPr lang="tr-TR" sz="2800" b="1" dirty="0" smtClean="0">
                <a:solidFill>
                  <a:schemeClr val="tx1"/>
                </a:solidFill>
                <a:latin typeface="+mn-lt"/>
              </a:rPr>
              <a:t>Özyeğin Üniversitesi-SELI</a:t>
            </a:r>
          </a:p>
          <a:p>
            <a:endParaRPr lang="tr-TR" sz="2800" b="1" dirty="0" smtClean="0">
              <a:solidFill>
                <a:schemeClr val="tx1"/>
              </a:solidFill>
              <a:latin typeface="+mn-lt"/>
            </a:endParaRPr>
          </a:p>
          <a:p>
            <a:pPr marL="457200" indent="-457200">
              <a:buClr>
                <a:srgbClr val="960000"/>
              </a:buClr>
              <a:buSzPct val="85000"/>
              <a:buFont typeface="Wingdings" pitchFamily="2" charset="2"/>
              <a:buChar char="q"/>
            </a:pPr>
            <a:r>
              <a:rPr lang="tr-TR" sz="3200" dirty="0" smtClean="0">
                <a:solidFill>
                  <a:schemeClr val="tx1"/>
                </a:solidFill>
                <a:latin typeface="+mn-lt"/>
              </a:rPr>
              <a:t>5 seviye : MyEnglishLab</a:t>
            </a:r>
          </a:p>
          <a:p>
            <a:pPr marL="457200" indent="-457200">
              <a:buClr>
                <a:srgbClr val="960000"/>
              </a:buClr>
              <a:buSzPct val="85000"/>
              <a:buFont typeface="Wingdings" pitchFamily="2" charset="2"/>
              <a:buChar char="q"/>
            </a:pPr>
            <a:r>
              <a:rPr lang="tr-TR" sz="3200" dirty="0">
                <a:solidFill>
                  <a:schemeClr val="tx1"/>
                </a:solidFill>
                <a:latin typeface="+mn-lt"/>
              </a:rPr>
              <a:t>Elementary,Pre-Intermediate, Intermediate seviyeleri Language Leader Lab</a:t>
            </a:r>
          </a:p>
          <a:p>
            <a:pPr marL="457200" indent="-457200">
              <a:buClr>
                <a:srgbClr val="960000"/>
              </a:buClr>
              <a:buSzPct val="85000"/>
              <a:buFont typeface="Wingdings" pitchFamily="2" charset="2"/>
              <a:buChar char="q"/>
            </a:pPr>
            <a:r>
              <a:rPr lang="tr-TR" sz="3200" dirty="0">
                <a:solidFill>
                  <a:schemeClr val="tx1"/>
                </a:solidFill>
                <a:latin typeface="+mn-lt"/>
              </a:rPr>
              <a:t>Upper-Intermediate ve Advanced seviyeleri Academic Connections Lab </a:t>
            </a:r>
          </a:p>
          <a:p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2800" dirty="0">
                <a:solidFill>
                  <a:srgbClr val="00479A"/>
                </a:solidFill>
                <a:latin typeface="GillSansMTPro-Book"/>
              </a:rPr>
              <a:t>www.My</a:t>
            </a:r>
            <a:r>
              <a:rPr lang="tr-TR" sz="28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>
                <a:solidFill>
                  <a:srgbClr val="00479A"/>
                </a:solidFill>
                <a:latin typeface="GillSansMTPro-Book"/>
              </a:rPr>
              <a:t>Lab.com</a:t>
            </a:r>
            <a:endParaRPr lang="tr-TR" dirty="0"/>
          </a:p>
        </p:txBody>
      </p:sp>
      <p:pic>
        <p:nvPicPr>
          <p:cNvPr id="4" name="Content Placeholder 3" descr="C:\Users\nergise\Pictures\mYLANG LEADER.PN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34" y="1600200"/>
            <a:ext cx="7602881" cy="44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07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2800" dirty="0">
                <a:solidFill>
                  <a:srgbClr val="00479A"/>
                </a:solidFill>
                <a:latin typeface="GillSansMTPro-Book"/>
              </a:rPr>
              <a:t>www.My</a:t>
            </a:r>
            <a:r>
              <a:rPr lang="tr-TR" sz="28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>
                <a:solidFill>
                  <a:srgbClr val="00479A"/>
                </a:solidFill>
                <a:latin typeface="GillSansMTPro-Book"/>
              </a:rPr>
              <a:t>Lab.com</a:t>
            </a:r>
            <a:endParaRPr lang="tr-TR" dirty="0"/>
          </a:p>
        </p:txBody>
      </p:sp>
      <p:pic>
        <p:nvPicPr>
          <p:cNvPr id="4" name="Content Placeholder 3" descr="C:\Users\nergise\Pictures\MyLang.PNG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31034"/>
            <a:ext cx="8153400" cy="40341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5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 smtClean="0">
                <a:solidFill>
                  <a:srgbClr val="00479A"/>
                </a:solidFill>
                <a:latin typeface="GillSansMTPro-Book"/>
              </a:rPr>
              <a:t>Neden My</a:t>
            </a:r>
            <a:r>
              <a:rPr lang="tr-TR" sz="2800" dirty="0" smtClean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 smtClean="0">
                <a:solidFill>
                  <a:srgbClr val="00479A"/>
                </a:solidFill>
                <a:latin typeface="GillSansMTPro-Book"/>
              </a:rPr>
              <a:t>Lab kullanıyoruz?</a:t>
            </a:r>
            <a:endParaRPr lang="tr-T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sz="3200" dirty="0" smtClean="0"/>
              <a:t>       </a:t>
            </a:r>
            <a:r>
              <a:rPr lang="tr-TR" sz="3200" b="1" dirty="0" smtClean="0"/>
              <a:t>Öğretmen</a:t>
            </a:r>
          </a:p>
          <a:p>
            <a:pPr lvl="0">
              <a:buClr>
                <a:srgbClr val="960000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Zengin Öğrenme İçeriği</a:t>
            </a:r>
          </a:p>
          <a:p>
            <a:pPr lvl="0"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İnteraktif </a:t>
            </a:r>
            <a:r>
              <a:rPr lang="tr-TR" dirty="0">
                <a:solidFill>
                  <a:prstClr val="black"/>
                </a:solidFill>
              </a:rPr>
              <a:t>aktiviteler</a:t>
            </a:r>
          </a:p>
          <a:p>
            <a:pPr lvl="0"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Testler</a:t>
            </a:r>
            <a:endParaRPr lang="tr-TR" dirty="0">
              <a:solidFill>
                <a:prstClr val="black"/>
              </a:solidFill>
            </a:endParaRPr>
          </a:p>
          <a:p>
            <a:pPr lvl="0"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Haftalık </a:t>
            </a:r>
            <a:r>
              <a:rPr lang="tr-TR" dirty="0">
                <a:solidFill>
                  <a:prstClr val="black"/>
                </a:solidFill>
              </a:rPr>
              <a:t>ders saati </a:t>
            </a:r>
            <a:endParaRPr lang="tr-TR" dirty="0" smtClean="0">
              <a:solidFill>
                <a:prstClr val="black"/>
              </a:solidFill>
            </a:endParaRPr>
          </a:p>
          <a:p>
            <a:pPr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>
                <a:solidFill>
                  <a:prstClr val="black"/>
                </a:solidFill>
              </a:rPr>
              <a:t>Geri bildirim </a:t>
            </a:r>
          </a:p>
          <a:p>
            <a:pPr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Zaman verimliliği</a:t>
            </a:r>
          </a:p>
          <a:p>
            <a:pPr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Odaklanma</a:t>
            </a:r>
            <a:endParaRPr lang="tr-TR" dirty="0">
              <a:solidFill>
                <a:prstClr val="black"/>
              </a:solidFill>
            </a:endParaRPr>
          </a:p>
          <a:p>
            <a:pPr lvl="0"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Esneklik</a:t>
            </a:r>
          </a:p>
          <a:p>
            <a:pPr lvl="0">
              <a:buClr>
                <a:srgbClr val="C0504D"/>
              </a:buClr>
              <a:buFont typeface="Wingdings" pitchFamily="2" charset="2"/>
              <a:buChar char="q"/>
            </a:pPr>
            <a:r>
              <a:rPr lang="tr-TR" dirty="0" smtClean="0">
                <a:solidFill>
                  <a:prstClr val="black"/>
                </a:solidFill>
              </a:rPr>
              <a:t>Ödevde kopyayı </a:t>
            </a:r>
            <a:r>
              <a:rPr lang="tr-TR" dirty="0" smtClean="0">
                <a:solidFill>
                  <a:prstClr val="black"/>
                </a:solidFill>
              </a:rPr>
              <a:t>engelleme</a:t>
            </a:r>
          </a:p>
          <a:p>
            <a:pPr lvl="0">
              <a:buClr>
                <a:srgbClr val="C0504D"/>
              </a:buClr>
              <a:buFont typeface="Wingdings" pitchFamily="2" charset="2"/>
              <a:buChar char="q"/>
            </a:pPr>
            <a:endParaRPr lang="tr-TR" dirty="0">
              <a:solidFill>
                <a:prstClr val="black"/>
              </a:solidFill>
            </a:endParaRPr>
          </a:p>
          <a:p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tr-TR" dirty="0" smtClean="0"/>
              <a:t>          </a:t>
            </a:r>
            <a:r>
              <a:rPr lang="tr-TR" sz="3200" b="1" dirty="0" smtClean="0"/>
              <a:t>Öğrenci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Zengin Öğrenme İçeriği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İnteraktif aktiviteler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Farklı öğrenme biçimlerini destekleme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Motivasyon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Anında geri bildirim</a:t>
            </a:r>
          </a:p>
          <a:p>
            <a:pPr>
              <a:buFont typeface="Wingdings" pitchFamily="2" charset="2"/>
              <a:buChar char="q"/>
            </a:pPr>
            <a:r>
              <a:rPr lang="tr-TR" dirty="0"/>
              <a:t>Otonomi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Esneklik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Konfor</a:t>
            </a:r>
          </a:p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224B004-9C66-44F4-850D-E7D4D68AD502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8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34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r-TR" sz="2800" dirty="0">
                <a:solidFill>
                  <a:srgbClr val="00479A"/>
                </a:solidFill>
                <a:latin typeface="GillSansMTPro-Book"/>
              </a:rPr>
              <a:t>www.My</a:t>
            </a:r>
            <a:r>
              <a:rPr lang="tr-TR" sz="28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>
                <a:solidFill>
                  <a:srgbClr val="00479A"/>
                </a:solidFill>
                <a:latin typeface="GillSansMTPro-Book"/>
              </a:rPr>
              <a:t>Lab.com</a:t>
            </a:r>
            <a:endParaRPr lang="tr-T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tr-TR" b="1" dirty="0" smtClean="0"/>
              <a:t>Eğitimde teknoloji-</a:t>
            </a:r>
          </a:p>
          <a:p>
            <a:pPr marL="0" indent="0">
              <a:buNone/>
            </a:pPr>
            <a:r>
              <a:rPr lang="tr-TR" dirty="0"/>
              <a:t> </a:t>
            </a:r>
            <a:r>
              <a:rPr lang="tr-TR" dirty="0" smtClean="0"/>
              <a:t>              (+)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İlgi, beğeni, katılım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100% başarı elde edene kadar egzersizleri yapma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Zayıf ve kuvvetli yönlerini teşhis etme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Sınavlara daha verimli hazırlanma</a:t>
            </a:r>
          </a:p>
          <a:p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99992" y="1589567"/>
            <a:ext cx="4231109" cy="4572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b="1" dirty="0"/>
              <a:t>Öğrenci </a:t>
            </a:r>
            <a:r>
              <a:rPr lang="tr-TR" b="1" dirty="0" smtClean="0"/>
              <a:t>tepkisi</a:t>
            </a:r>
          </a:p>
          <a:p>
            <a:pPr marL="0" indent="0">
              <a:buNone/>
            </a:pPr>
            <a:r>
              <a:rPr lang="tr-TR" dirty="0" smtClean="0"/>
              <a:t>             ( -)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Netbook/ mobil aygıtlarda taskları yapma zorluğu</a:t>
            </a:r>
          </a:p>
          <a:p>
            <a:pPr>
              <a:buFont typeface="Wingdings" pitchFamily="2" charset="2"/>
              <a:buChar char="q"/>
            </a:pPr>
            <a:r>
              <a:rPr lang="tr-TR" dirty="0" smtClean="0"/>
              <a:t>Deadline’a uyma zorunluğu</a:t>
            </a:r>
            <a:endParaRPr lang="tr-TR" dirty="0"/>
          </a:p>
          <a:p>
            <a:endParaRPr lang="tr-TR" dirty="0" smtClean="0"/>
          </a:p>
          <a:p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4224B004-9C66-44F4-850D-E7D4D68AD502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7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29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r-TR" sz="2800" dirty="0">
                <a:solidFill>
                  <a:srgbClr val="00479A"/>
                </a:solidFill>
                <a:latin typeface="GillSansMTPro-Book"/>
              </a:rPr>
              <a:t>My</a:t>
            </a:r>
            <a:r>
              <a:rPr lang="tr-TR" sz="28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800" dirty="0">
                <a:solidFill>
                  <a:srgbClr val="00479A"/>
                </a:solidFill>
                <a:latin typeface="GillSansMTPro-Book"/>
              </a:rPr>
              <a:t>Lab’in en verimli </a:t>
            </a:r>
            <a:r>
              <a:rPr lang="tr-TR" sz="2800" dirty="0" smtClean="0">
                <a:solidFill>
                  <a:srgbClr val="00479A"/>
                </a:solidFill>
                <a:latin typeface="GillSansMTPro-Book"/>
              </a:rPr>
              <a:t>fonksiyonları</a:t>
            </a:r>
            <a:br>
              <a:rPr lang="tr-TR" sz="2800" dirty="0" smtClean="0">
                <a:solidFill>
                  <a:srgbClr val="00479A"/>
                </a:solidFill>
                <a:latin typeface="GillSansMTPro-Book"/>
              </a:rPr>
            </a:br>
            <a:r>
              <a:rPr lang="tr-TR" sz="2800" dirty="0" smtClean="0">
                <a:solidFill>
                  <a:srgbClr val="00479A"/>
                </a:solidFill>
                <a:latin typeface="GillSansMTPro-Book"/>
              </a:rPr>
              <a:t>1. </a:t>
            </a:r>
            <a:r>
              <a:rPr lang="tr-TR" sz="3600" b="1" dirty="0" smtClean="0"/>
              <a:t>Assign </a:t>
            </a:r>
            <a:r>
              <a:rPr lang="tr-TR" sz="3600" b="1" dirty="0"/>
              <a:t>Content</a:t>
            </a:r>
            <a:endParaRPr lang="tr-TR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153400" cy="3790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23728" y="2852935"/>
            <a:ext cx="473427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 smtClean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 smtClean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r>
              <a:rPr lang="tr-TR" sz="2900" dirty="0" smtClean="0">
                <a:solidFill>
                  <a:prstClr val="black"/>
                </a:solidFill>
                <a:latin typeface="Calibri"/>
              </a:rPr>
              <a:t>Zaman </a:t>
            </a:r>
            <a:r>
              <a:rPr lang="tr-TR" sz="2900" dirty="0">
                <a:solidFill>
                  <a:prstClr val="black"/>
                </a:solidFill>
                <a:latin typeface="Calibri"/>
              </a:rPr>
              <a:t>sınırlaması</a:t>
            </a: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r>
              <a:rPr lang="tr-TR" sz="2900" dirty="0">
                <a:solidFill>
                  <a:prstClr val="black"/>
                </a:solidFill>
                <a:latin typeface="Calibri"/>
              </a:rPr>
              <a:t>İçerik seçebilme</a:t>
            </a: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r>
              <a:rPr lang="tr-TR" sz="2900" dirty="0">
                <a:solidFill>
                  <a:prstClr val="black"/>
                </a:solidFill>
                <a:latin typeface="Calibri"/>
              </a:rPr>
              <a:t>İçeriği kişiselleştirme</a:t>
            </a:r>
          </a:p>
        </p:txBody>
      </p:sp>
      <p:pic>
        <p:nvPicPr>
          <p:cNvPr id="7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92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sz="2500" dirty="0">
                <a:solidFill>
                  <a:srgbClr val="00479A"/>
                </a:solidFill>
                <a:latin typeface="GillSansMTPro-Book"/>
              </a:rPr>
              <a:t>My</a:t>
            </a:r>
            <a:r>
              <a:rPr lang="tr-TR" sz="2500" dirty="0">
                <a:solidFill>
                  <a:srgbClr val="6E7073"/>
                </a:solidFill>
                <a:latin typeface="GillSansMTPro-Book"/>
              </a:rPr>
              <a:t>English</a:t>
            </a:r>
            <a:r>
              <a:rPr lang="tr-TR" sz="2500" dirty="0">
                <a:solidFill>
                  <a:srgbClr val="00479A"/>
                </a:solidFill>
                <a:latin typeface="GillSansMTPro-Book"/>
              </a:rPr>
              <a:t>Lab’in en verimli fonksiyonları</a:t>
            </a:r>
            <a:br>
              <a:rPr lang="tr-TR" sz="2500" dirty="0">
                <a:solidFill>
                  <a:srgbClr val="00479A"/>
                </a:solidFill>
                <a:latin typeface="GillSansMTPro-Book"/>
              </a:rPr>
            </a:br>
            <a:r>
              <a:rPr lang="tr-TR" sz="2500" dirty="0">
                <a:solidFill>
                  <a:srgbClr val="00479A"/>
                </a:solidFill>
                <a:latin typeface="GillSansMTPro-Book"/>
              </a:rPr>
              <a:t>2. </a:t>
            </a:r>
            <a:r>
              <a:rPr lang="tr-TR" sz="3200" b="1" dirty="0">
                <a:solidFill>
                  <a:srgbClr val="1F497D"/>
                </a:solidFill>
              </a:rPr>
              <a:t>Grade Book</a:t>
            </a:r>
            <a:endParaRPr lang="tr-TR" dirty="0"/>
          </a:p>
        </p:txBody>
      </p:sp>
      <p:pic>
        <p:nvPicPr>
          <p:cNvPr id="4" name="Content Placeholder 3" descr="C:\Users\nergise\Pictures\Reports.PNG"/>
          <p:cNvPicPr>
            <a:picLocks noGrp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8036"/>
          <a:stretch/>
        </p:blipFill>
        <p:spPr bwMode="auto">
          <a:xfrm>
            <a:off x="1403648" y="1124744"/>
            <a:ext cx="6134957" cy="359738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043608" y="1731100"/>
            <a:ext cx="6984776" cy="4737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 smtClean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 smtClean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endParaRPr lang="tr-TR" sz="2900" dirty="0" smtClean="0">
              <a:solidFill>
                <a:prstClr val="black"/>
              </a:solidFill>
              <a:latin typeface="Calibri"/>
            </a:endParaRP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r>
              <a:rPr lang="tr-TR" sz="2900" dirty="0" smtClean="0">
                <a:solidFill>
                  <a:prstClr val="black"/>
                </a:solidFill>
                <a:latin typeface="Calibri"/>
              </a:rPr>
              <a:t>Performans </a:t>
            </a:r>
            <a:r>
              <a:rPr lang="tr-TR" sz="2900" dirty="0">
                <a:solidFill>
                  <a:prstClr val="black"/>
                </a:solidFill>
                <a:latin typeface="Calibri"/>
              </a:rPr>
              <a:t>kontrolu</a:t>
            </a: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r>
              <a:rPr lang="tr-TR" sz="2900" dirty="0">
                <a:solidFill>
                  <a:prstClr val="black"/>
                </a:solidFill>
                <a:latin typeface="Calibri"/>
              </a:rPr>
              <a:t>Performans kontrolunu öğretim amaçlı kullanma(Bireysel ve sınıf gereksinimleri)</a:t>
            </a:r>
          </a:p>
          <a:p>
            <a:pPr marL="320040" lvl="0" indent="-320040" defTabSz="914400" fontAlgn="auto">
              <a:spcBef>
                <a:spcPts val="700"/>
              </a:spcBef>
              <a:spcAft>
                <a:spcPts val="0"/>
              </a:spcAft>
              <a:buClr>
                <a:srgbClr val="C0504D"/>
              </a:buClr>
              <a:buSzPct val="60000"/>
              <a:buFont typeface="Wingdings" pitchFamily="2" charset="2"/>
              <a:buChar char="q"/>
            </a:pPr>
            <a:r>
              <a:rPr lang="tr-TR" sz="2900" dirty="0">
                <a:solidFill>
                  <a:prstClr val="black"/>
                </a:solidFill>
                <a:latin typeface="Calibri"/>
              </a:rPr>
              <a:t>Performans kontrolunu nota aktarma</a:t>
            </a:r>
          </a:p>
        </p:txBody>
      </p:sp>
      <p:pic>
        <p:nvPicPr>
          <p:cNvPr id="6" name="Picture 3" descr="C:\Users\nergise\AppData\Local\Microsoft\Windows\Temporary Internet Files\Content.Outlook\M7VKG811\Pearson_Without_Strapline_Purple_RGB_LoR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" y="6300865"/>
            <a:ext cx="1872208" cy="55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31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4767</TotalTime>
  <Words>196</Words>
  <Application>Microsoft Office PowerPoint</Application>
  <PresentationFormat>On-screen Show (4:3)</PresentationFormat>
  <Paragraphs>76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 </vt:lpstr>
      <vt:lpstr>www.MyEnglishLab.com</vt:lpstr>
      <vt:lpstr>www.MyEnglishLab.com</vt:lpstr>
      <vt:lpstr>www.MyEnglishLab.com</vt:lpstr>
      <vt:lpstr>www.MyEnglishLab.com</vt:lpstr>
      <vt:lpstr>Neden MyEnglishLab kullanıyoruz?</vt:lpstr>
      <vt:lpstr>www.MyEnglishLab.com</vt:lpstr>
      <vt:lpstr>MyEnglishLab’in en verimli fonksiyonları 1. Assign Content</vt:lpstr>
      <vt:lpstr>MyEnglishLab’in en verimli fonksiyonları 2. Grade Book</vt:lpstr>
      <vt:lpstr> MyEnglishLab kullanımının yarattığı farklar </vt:lpstr>
      <vt:lpstr>Nergis.enmutlu@ozyegin.edu.tr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EE</dc:creator>
  <cp:lastModifiedBy>Nergis Enmutlu</cp:lastModifiedBy>
  <cp:revision>689</cp:revision>
  <cp:lastPrinted>2012-04-11T08:11:04Z</cp:lastPrinted>
  <dcterms:created xsi:type="dcterms:W3CDTF">2009-08-12T23:26:30Z</dcterms:created>
  <dcterms:modified xsi:type="dcterms:W3CDTF">2012-04-16T11:40:29Z</dcterms:modified>
</cp:coreProperties>
</file>